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7" r:id="rId4"/>
    <p:sldId id="279" r:id="rId5"/>
    <p:sldId id="278" r:id="rId6"/>
    <p:sldId id="259" r:id="rId7"/>
    <p:sldId id="277" r:id="rId8"/>
    <p:sldId id="261" r:id="rId9"/>
    <p:sldId id="264" r:id="rId10"/>
    <p:sldId id="260" r:id="rId11"/>
    <p:sldId id="266" r:id="rId12"/>
    <p:sldId id="263" r:id="rId13"/>
    <p:sldId id="275" r:id="rId14"/>
    <p:sldId id="272" r:id="rId15"/>
    <p:sldId id="273" r:id="rId16"/>
    <p:sldId id="265" r:id="rId17"/>
    <p:sldId id="280" r:id="rId18"/>
    <p:sldId id="283" r:id="rId19"/>
    <p:sldId id="281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2565-CB76-4002-AD03-9606DCD16A2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8FC9E-A485-4AF2-A784-D0B9C8BD4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9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CAB97-0BAC-9A9D-9505-93374398C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AE2D34-602F-9FFB-EE76-53811D1B1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202CCC-EB78-EF2B-2659-79DE81D1A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0CA97-77F9-E981-E2AC-64880CD3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8FC9E-A485-4AF2-A784-D0B9C8BD4E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2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8FC9E-A485-4AF2-A784-D0B9C8BD4E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3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B6843-06DB-5D85-5F92-A0B7D5AF6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F0AB1-7996-23E2-7E8F-FF5890AC4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1D6C4-31A1-23B0-C65C-29563B127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86E9-D367-44AF-9B0A-8C40B9B297F6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EB81D-44D7-4769-0740-2C33ECCF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9D1CE-F67E-9FBF-CED9-45F949C2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6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9723B-35E8-ECA7-0AE5-4BDD4AF3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BC3DB-E5BC-FFB9-958D-63386DD02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9913F-784E-E5EB-B4D8-E52F9123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49FA-F3EC-4018-A751-260349024CA2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67BBC-E41C-662C-5478-E09B9BC9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CFDAD-311D-01B2-BB45-B9EB8AF1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B3AAC0-6132-F960-5E37-5EB4E062E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BA876A-C900-B352-337D-33290BA86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BC2D6-71EF-1D20-B26C-B3E400F3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2898-D606-409E-898B-DEE56415B99A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456-A1D5-B50B-3C9C-D31C40F8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96839-EF26-F2D5-B771-7E408242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2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556BA-10CD-073C-E20D-A0D54701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87012-BDDD-0B61-E1C5-F68EF86F0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945CB-F075-B909-A848-B6BC1AE9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C603-D2C1-4E6A-AFFA-7A8301A0C95C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89A38-CB2B-0FED-7236-DC047553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D77DB-7DFE-3044-6BD7-C20489AB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56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834F1-E2DA-468B-9AE6-FBA63BE8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34C21-6C13-A91D-68E1-6CD18B002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53EF5-A9C8-EF7B-3E68-6ABF6980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907F-A197-45FD-A838-293DC57586FC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4DB46-39DE-308E-3887-02FF0F47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7D1A0-4AB2-5DE6-AE8F-BDC85C06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7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FC982-F863-6D74-79D5-F836AFB7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1FD9A-8864-FCF8-F581-604FDAFB6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8A591A-08A9-BA52-35D4-EEFB6D0C4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6BC9E1-9BBC-68A7-9638-E6A23106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4C10-07BD-4EC8-9010-D665FFEDE960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61AC5-4670-2ACB-CBDC-4BF9EE38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DC00EC-9468-3968-8513-62146B77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5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683-8A92-794C-B8F6-D8812A72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43907-87E9-FDEC-511D-7C2D8775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DD835-4A23-844A-D371-82C725950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A341D6-A0E6-E0A2-1A92-2C158EAF8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755D2-4F89-3663-4FC1-3C79300CC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6B70C3-E43D-E6DD-5C41-0097EFD5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259A-9EDD-4134-A1FC-118870370549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3F0412-9C9F-D5BB-8012-55CDF300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0B1E8-B2E2-AC62-B972-441B4860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6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DB021-0814-CB98-EE96-54D099B9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263FB-5A15-25E0-DB98-287584D2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1D1E-0651-46E0-8D66-E80F3EAE68AE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C2EA54-8D8D-34DD-9ECA-4ADC4095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7AEDAD-AAB2-0FBC-6E34-2734E6FD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6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A42DB5-F784-0B4C-9886-131AB2AC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CBF-EB70-4B81-8763-A009019CF28F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3474A-9BBD-C7F2-6F71-33F57413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04F80-3991-0E45-9308-20132EC4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4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DA78-834A-47C6-6F69-57F59664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C6A1C-13F5-C580-4EC8-F93CF7A6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F67E4-1FD5-F02E-4439-16D507F38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AC91ED-6AC7-075E-422E-80F4A560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51D-2C30-432D-B57D-130AFA1D00D6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93458-F133-7E08-3B52-0CEFBE5F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1486A-1EC1-043D-9A60-B35983B9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9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A2C3C-1D00-8EAB-5CB0-19ABDF73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7B41CE-E7D6-AE63-D64A-3C0A9575F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900E1-9C09-D0A5-CB3E-A36F01980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3388-7373-6D37-D7DA-A81E2681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A0C3-93FC-4FA7-9483-87350F1A91BF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8F3EA-4D03-7627-A5B2-773B982C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0E5E2-8BFE-CF47-89B1-7E01EA6C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5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5D528B-DE63-C38B-BAF4-A57DE368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9F56A7-3DAA-050C-B1E2-14C9A3562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A3617-B7F5-D9BB-E90B-77C60C047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5C9E6-DD27-4E14-903A-769A0D1E199B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F9E38-D4E2-8A62-062E-F2378EFA0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A4DB4E-7524-4D48-9D4B-43FBA65CDA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514A6-C978-2423-7296-1C05C092C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2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Visio_Drawing3.vsd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D70C0-516F-67D5-D394-6023B5AB8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849"/>
            <a:ext cx="9144000" cy="146118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7000" b="1" kern="1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Final</a:t>
            </a:r>
            <a:r>
              <a:rPr lang="ko-KR" altLang="en-US" sz="7000" b="1" kern="1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7000" b="1" kern="1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7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4A75B-81C1-9A95-1192-8552244D7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0349"/>
            <a:ext cx="9144000" cy="423986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HW based </a:t>
            </a:r>
            <a:r>
              <a:rPr lang="x-none" altLang="ko-KR" sz="24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FIR filter with kaiser window</a:t>
            </a:r>
            <a:br>
              <a:rPr lang="ko-KR" altLang="ko-KR" sz="24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r>
              <a:rPr lang="x-none" altLang="ko-KR" sz="24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(400kHz BW, 600kHz Sampling, 200kHz Symbol)</a:t>
            </a:r>
            <a:endParaRPr lang="en-US" altLang="ko-KR" sz="2400" b="1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Electronic Engineering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3CB9B-02EF-E933-5E3D-3B394797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6437260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AE5B-B990-0BEF-0E79-B887DC5CD45C}"/>
              </a:ext>
            </a:extLst>
          </p:cNvPr>
          <p:cNvSpPr txBox="1"/>
          <p:nvPr/>
        </p:nvSpPr>
        <p:spPr>
          <a:xfrm>
            <a:off x="3645649" y="5698268"/>
            <a:ext cx="490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20203033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준</a:t>
            </a:r>
            <a:r>
              <a:rPr lang="en-US" altLang="ko-KR" kern="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20203023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98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6208-C98A-B2D6-1DD6-49428AD3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17B25-F300-013A-D01B-FAFFA7B9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(Timing chart)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4698854-AC89-A109-BA53-C1638DE0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번호, 폰트, 도표이(가) 표시된 사진&#10;&#10;자동 생성된 설명">
            <a:extLst>
              <a:ext uri="{FF2B5EF4-FFF2-40B4-BE49-F238E27FC236}">
                <a16:creationId xmlns:a16="http://schemas.microsoft.com/office/drawing/2014/main" id="{D4D4BA06-523E-B3B2-AB09-AB30F0E0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5" y="1576387"/>
            <a:ext cx="8097330" cy="4859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B80DD6-B58F-B6AE-66F2-37E2E92F2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0EBE5-9029-B402-154D-46414820D9BA}"/>
              </a:ext>
            </a:extLst>
          </p:cNvPr>
          <p:cNvSpPr txBox="1"/>
          <p:nvPr/>
        </p:nvSpPr>
        <p:spPr>
          <a:xfrm>
            <a:off x="904973" y="1278329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Filter operation phase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E4066E-7820-A106-5444-8062D5E3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8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D4CE-1571-2AA7-1B20-4DB97D82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390DB-9E18-9F7A-919D-1DB3958D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(State Configuration)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71E7E5E-F0BF-5133-2B78-F39BBF8D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번호, 폰트, 도표이(가) 표시된 사진&#10;&#10;자동 생성된 설명">
            <a:extLst>
              <a:ext uri="{FF2B5EF4-FFF2-40B4-BE49-F238E27FC236}">
                <a16:creationId xmlns:a16="http://schemas.microsoft.com/office/drawing/2014/main" id="{B745FD81-1AB0-BAE2-1985-783A42F8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5" y="1576387"/>
            <a:ext cx="4696905" cy="2818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C1976-8668-C6D7-65D8-988AC95C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D108B-E804-7F16-FA49-4C42ABE2A415}"/>
              </a:ext>
            </a:extLst>
          </p:cNvPr>
          <p:cNvSpPr txBox="1"/>
          <p:nvPr/>
        </p:nvSpPr>
        <p:spPr>
          <a:xfrm>
            <a:off x="904973" y="1278329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Filter operation phase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AEA56-AF06-A5A9-4FE8-F6112DDE6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22" y="1647661"/>
            <a:ext cx="1937385" cy="465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01EDEF-0A5C-0FD3-293C-1E9E2F560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29" y="1647656"/>
            <a:ext cx="1937385" cy="46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4AB9E-B244-A695-B4B6-89AB4E7A9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136" y="1647656"/>
            <a:ext cx="1945640" cy="465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1D18D-61BD-B057-5C79-06355B3BF599}"/>
              </a:ext>
            </a:extLst>
          </p:cNvPr>
          <p:cNvSpPr txBox="1"/>
          <p:nvPr/>
        </p:nvSpPr>
        <p:spPr>
          <a:xfrm>
            <a:off x="904972" y="4739084"/>
            <a:ext cx="4810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rCnt_0	: </a:t>
            </a:r>
            <a:r>
              <a:rPr lang="en-US" altLang="ko-KR" dirty="0">
                <a:highlight>
                  <a:srgbClr val="FFFF00"/>
                </a:highlight>
              </a:rPr>
              <a:t>Read Coeff from SRAM (10EA)</a:t>
            </a:r>
          </a:p>
          <a:p>
            <a:r>
              <a:rPr lang="en-US" altLang="ko-KR" dirty="0"/>
              <a:t>rCnt_1	: </a:t>
            </a:r>
            <a:r>
              <a:rPr lang="en-US" altLang="ko-KR" dirty="0">
                <a:highlight>
                  <a:srgbClr val="FFFF00"/>
                </a:highlight>
              </a:rPr>
              <a:t>Number of iEnSample600k (80EA)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rEnable</a:t>
            </a:r>
            <a:r>
              <a:rPr lang="en-US" altLang="ko-KR" dirty="0"/>
              <a:t>	: </a:t>
            </a:r>
            <a:r>
              <a:rPr lang="en-US" altLang="ko-KR" dirty="0">
                <a:highlight>
                  <a:srgbClr val="FF0000"/>
                </a:highlight>
              </a:rPr>
              <a:t>Enable signal for output stability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3F6060-5C0B-CE2B-8C52-EE6C1C5DD3A6}"/>
              </a:ext>
            </a:extLst>
          </p:cNvPr>
          <p:cNvSpPr/>
          <p:nvPr/>
        </p:nvSpPr>
        <p:spPr>
          <a:xfrm>
            <a:off x="9929136" y="5843360"/>
            <a:ext cx="853164" cy="1724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89BF4C-F99E-C654-3B79-1A723DE80C9B}"/>
              </a:ext>
            </a:extLst>
          </p:cNvPr>
          <p:cNvSpPr/>
          <p:nvPr/>
        </p:nvSpPr>
        <p:spPr>
          <a:xfrm>
            <a:off x="7960995" y="2595690"/>
            <a:ext cx="588645" cy="505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64C9D-9FF2-3F1D-F244-3E58813ADE43}"/>
              </a:ext>
            </a:extLst>
          </p:cNvPr>
          <p:cNvSpPr/>
          <p:nvPr/>
        </p:nvSpPr>
        <p:spPr>
          <a:xfrm>
            <a:off x="5925001" y="2408341"/>
            <a:ext cx="769620" cy="3746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407ABD-1594-8123-A1F5-36BC484B2E81}"/>
              </a:ext>
            </a:extLst>
          </p:cNvPr>
          <p:cNvSpPr/>
          <p:nvPr/>
        </p:nvSpPr>
        <p:spPr>
          <a:xfrm>
            <a:off x="9961162" y="2314641"/>
            <a:ext cx="600158" cy="1724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E2D53C-7BA9-130E-602B-AFBA443040A9}"/>
              </a:ext>
            </a:extLst>
          </p:cNvPr>
          <p:cNvSpPr/>
          <p:nvPr/>
        </p:nvSpPr>
        <p:spPr>
          <a:xfrm>
            <a:off x="7960995" y="4563922"/>
            <a:ext cx="588645" cy="914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06E036-2BFB-A2CB-E1D6-B50165C55F53}"/>
              </a:ext>
            </a:extLst>
          </p:cNvPr>
          <p:cNvSpPr/>
          <p:nvPr/>
        </p:nvSpPr>
        <p:spPr>
          <a:xfrm>
            <a:off x="5925001" y="2906269"/>
            <a:ext cx="529139" cy="637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12B8D0-46EA-9E7C-5CA6-35FA836185B0}"/>
              </a:ext>
            </a:extLst>
          </p:cNvPr>
          <p:cNvSpPr/>
          <p:nvPr/>
        </p:nvSpPr>
        <p:spPr>
          <a:xfrm>
            <a:off x="5926199" y="5524506"/>
            <a:ext cx="527941" cy="57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7C38C6-91F3-B7B4-C7FA-268FB1A2663C}"/>
              </a:ext>
            </a:extLst>
          </p:cNvPr>
          <p:cNvSpPr/>
          <p:nvPr/>
        </p:nvSpPr>
        <p:spPr>
          <a:xfrm>
            <a:off x="9953542" y="5181220"/>
            <a:ext cx="607778" cy="57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C86D6-6B95-F60E-B61E-DA9F807F22CB}"/>
              </a:ext>
            </a:extLst>
          </p:cNvPr>
          <p:cNvSpPr/>
          <p:nvPr/>
        </p:nvSpPr>
        <p:spPr>
          <a:xfrm>
            <a:off x="9961162" y="3823556"/>
            <a:ext cx="607778" cy="57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D4D3A4-2699-B23A-9917-14C03BE59CB9}"/>
              </a:ext>
            </a:extLst>
          </p:cNvPr>
          <p:cNvSpPr/>
          <p:nvPr/>
        </p:nvSpPr>
        <p:spPr>
          <a:xfrm>
            <a:off x="9968782" y="2590641"/>
            <a:ext cx="607778" cy="434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FD68B0E3-BFE2-E021-3012-AA0B1899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E985-7B15-C143-2950-8BB1606D0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35F09E-CBBF-BE9D-A44E-D603BD45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6709"/>
            <a:ext cx="6784027" cy="47959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A3D7C5-2612-D807-5E24-DD662F2F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(FSM)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5AA36C-A909-05E8-E6A0-CC2B9841D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E4C260-F0AA-114F-A036-1D929EEFA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113E5-4E03-A042-FB37-66F6C42CB4EF}"/>
              </a:ext>
            </a:extLst>
          </p:cNvPr>
          <p:cNvSpPr txBox="1"/>
          <p:nvPr/>
        </p:nvSpPr>
        <p:spPr>
          <a:xfrm>
            <a:off x="904973" y="1278329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Finite State Machine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576CB-0B60-7918-0A0B-478BEB850B00}"/>
              </a:ext>
            </a:extLst>
          </p:cNvPr>
          <p:cNvSpPr txBox="1"/>
          <p:nvPr/>
        </p:nvSpPr>
        <p:spPr>
          <a:xfrm>
            <a:off x="7610475" y="1733386"/>
            <a:ext cx="4431919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[000]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Idle	     :  Wait for start (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iCoeffUpdateFlag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[001]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Update :  Update the coefficients SRAM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[010]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StAcc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:  Wait for start (iEnSample600k)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[011]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StMul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:  Start Multiplication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[100]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StAcc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:  Start Addition &amp; Accumulation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[101]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EdMul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:  End Multiplication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[110]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EdAdd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:  End Addition &amp; Accumulation 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[111]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Sum	     :  Summation &amp; Next state decision 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15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6A14BA-0E21-865D-AEAA-DA63FB48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4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E7FF8-840D-63A6-6CA1-E0BF5897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A0983-A827-D104-5DE1-185452C6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F2DA61C-2331-F011-19A3-F9D3169B0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0A83C5-4D84-ED49-6D38-BA71D66E5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1CD30-CAE2-B2F5-DF8D-7CCF8BB876D8}"/>
              </a:ext>
            </a:extLst>
          </p:cNvPr>
          <p:cNvSpPr txBox="1"/>
          <p:nvPr/>
        </p:nvSpPr>
        <p:spPr>
          <a:xfrm>
            <a:off x="838200" y="2030350"/>
            <a:ext cx="11353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Pre-simulation #01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1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7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EA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  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+1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/ </a:t>
            </a:r>
            <a:r>
              <a:rPr lang="en-US" altLang="ko-KR" sz="2500" b="1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-1    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Coefficient :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sinc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Pre-simulation #02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17 EA   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+3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/ </a:t>
            </a:r>
            <a:r>
              <a:rPr lang="en-US" altLang="ko-KR" sz="2500" b="1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-3    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Coefficient :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sinc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F8D6C-0996-6E52-A0F4-949A683C9C04}"/>
              </a:ext>
            </a:extLst>
          </p:cNvPr>
          <p:cNvSpPr txBox="1"/>
          <p:nvPr/>
        </p:nvSpPr>
        <p:spPr>
          <a:xfrm>
            <a:off x="9195259" y="5938876"/>
            <a:ext cx="2463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Quartus Model-Sim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CB626-0193-CC6E-14AE-863D4A48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3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9F9CD-7ECA-DC5E-A251-CF4D6BD7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BF922-9F06-F7E0-5B3C-897EC07E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4C5A2B-A0D0-7BB1-C271-3ED5F18AE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CC369-0BD3-DFD1-E5B0-1A991161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FE7FB-2659-7A81-7B97-CE8D4EE7A94A}"/>
              </a:ext>
            </a:extLst>
          </p:cNvPr>
          <p:cNvSpPr txBox="1"/>
          <p:nvPr/>
        </p:nvSpPr>
        <p:spPr>
          <a:xfrm>
            <a:off x="838200" y="1274928"/>
            <a:ext cx="1135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Pre-simulation #01 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17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EA 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EFBF6-5301-6C0A-0F30-ACA76820A783}"/>
              </a:ext>
            </a:extLst>
          </p:cNvPr>
          <p:cNvSpPr txBox="1"/>
          <p:nvPr/>
        </p:nvSpPr>
        <p:spPr>
          <a:xfrm>
            <a:off x="838200" y="1842439"/>
            <a:ext cx="4445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 </a:t>
            </a:r>
            <a:r>
              <a:rPr lang="en-US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== 3’b001 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( Coeff : 0-40,   Peak </a:t>
            </a:r>
            <a:r>
              <a:rPr lang="en-US" altLang="ko-KR" sz="1300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coeff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13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3200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en-US" altLang="ko-KR" sz="13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endParaRPr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E358A-E526-8082-FE08-186F5B3CEB95}"/>
              </a:ext>
            </a:extLst>
          </p:cNvPr>
          <p:cNvSpPr txBox="1"/>
          <p:nvPr/>
        </p:nvSpPr>
        <p:spPr>
          <a:xfrm>
            <a:off x="6593075" y="1842438"/>
            <a:ext cx="4477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ⅱ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 </a:t>
            </a:r>
            <a:r>
              <a:rPr lang="en-US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== 3’b111 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( Coeff : 0-40,   Peak </a:t>
            </a:r>
            <a:r>
              <a:rPr lang="en-US" altLang="ko-KR" sz="1300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coeff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13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-32000</a:t>
            </a:r>
            <a:r>
              <a:rPr lang="en-US" altLang="ko-KR" sz="1300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22DA84-B032-3F74-ADB6-418D052F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9" y="2256059"/>
            <a:ext cx="5195600" cy="34046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3E3769-DC1C-73C3-7DF8-3BDA4469B022}"/>
              </a:ext>
            </a:extLst>
          </p:cNvPr>
          <p:cNvSpPr txBox="1"/>
          <p:nvPr/>
        </p:nvSpPr>
        <p:spPr>
          <a:xfrm>
            <a:off x="9195259" y="5938876"/>
            <a:ext cx="2463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Quartus Model-Sim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D5D3D70-2F25-0B4A-1610-666BC458E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C4252-785D-DA23-E1D9-BAA52A5C2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00" y="2262793"/>
            <a:ext cx="5195600" cy="3397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85DF94-630F-C1EC-E2CC-1971239DA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493" y="2203736"/>
            <a:ext cx="4894411" cy="345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4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3919-E20A-D24D-18CE-3A112901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E564-FBC0-B43D-49E7-D04262FA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641214D-0CD8-53B2-2374-B7C45E66C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864851-50D5-DE77-BD12-9B611CC76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3B017A-1799-E3C6-9867-A8ED8730C5F3}"/>
              </a:ext>
            </a:extLst>
          </p:cNvPr>
          <p:cNvSpPr txBox="1"/>
          <p:nvPr/>
        </p:nvSpPr>
        <p:spPr>
          <a:xfrm>
            <a:off x="838200" y="1842439"/>
            <a:ext cx="4445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 </a:t>
            </a:r>
            <a:r>
              <a:rPr lang="en-US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== 3’b011 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( Coeff : 0-40,   Peak </a:t>
            </a:r>
            <a:r>
              <a:rPr lang="en-US" altLang="ko-KR" sz="1300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coeff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1300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96000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) </a:t>
            </a:r>
            <a:endParaRPr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3396-5A05-2D11-8819-2691E740EF4F}"/>
              </a:ext>
            </a:extLst>
          </p:cNvPr>
          <p:cNvSpPr txBox="1"/>
          <p:nvPr/>
        </p:nvSpPr>
        <p:spPr>
          <a:xfrm>
            <a:off x="6593075" y="1842438"/>
            <a:ext cx="4477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ⅱ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 </a:t>
            </a:r>
            <a:r>
              <a:rPr lang="en-US" altLang="ko-KR" sz="13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13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== 3’b101  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( Coeff : 0-40,   Peak </a:t>
            </a:r>
            <a:r>
              <a:rPr lang="en-US" altLang="ko-KR" sz="1300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coeff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13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-9600</a:t>
            </a:r>
            <a:r>
              <a:rPr lang="en-US" altLang="ko-KR" sz="1300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en-US" altLang="ko-KR" sz="13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 ) 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35061-4564-345F-C707-291BF89A240A}"/>
              </a:ext>
            </a:extLst>
          </p:cNvPr>
          <p:cNvSpPr txBox="1"/>
          <p:nvPr/>
        </p:nvSpPr>
        <p:spPr>
          <a:xfrm>
            <a:off x="838200" y="1274928"/>
            <a:ext cx="11353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Pre-simulation #02 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17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EA 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5BFE7-92A7-B5DB-BA43-C31130E6E326}"/>
              </a:ext>
            </a:extLst>
          </p:cNvPr>
          <p:cNvSpPr txBox="1"/>
          <p:nvPr/>
        </p:nvSpPr>
        <p:spPr>
          <a:xfrm>
            <a:off x="9195259" y="5938876"/>
            <a:ext cx="2463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Quartus Model-Sim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240E9F6-E649-2DED-EA3F-AB2CD1CD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0E8F59-CD45-4984-68CB-D1CB7635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35" y="2256047"/>
            <a:ext cx="4822785" cy="34046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AAC85B-7BBF-083D-D8DB-854BFE34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00" y="2256047"/>
            <a:ext cx="5195600" cy="34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0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2EC5E-DB69-4A31-C9B6-B21AFB878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8FE42-AC85-DF55-703C-F044F6E8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3A228B-6E88-9694-646B-EE76F196E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CD5590-7615-5292-E9FC-30CB8EAC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평면도, 도표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E418BCDA-0D9B-1EDD-0114-28E1DF36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58" y="1630899"/>
            <a:ext cx="6930755" cy="4158624"/>
          </a:xfrm>
          <a:prstGeom prst="rect">
            <a:avLst/>
          </a:prstGeom>
        </p:spPr>
      </p:pic>
      <p:pic>
        <p:nvPicPr>
          <p:cNvPr id="6" name="그림 5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21AC0BE-30BB-0ABA-99FA-DC5416021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36" y="1630899"/>
            <a:ext cx="3171826" cy="4166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32D75-B858-FA9A-C806-73AB2ED7F558}"/>
              </a:ext>
            </a:extLst>
          </p:cNvPr>
          <p:cNvSpPr txBox="1"/>
          <p:nvPr/>
        </p:nvSpPr>
        <p:spPr>
          <a:xfrm>
            <a:off x="904973" y="1278329"/>
            <a:ext cx="1102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1) Synthesis						             2) Implementation				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FCA5E-29A6-7BAF-4DDD-A74974A5ED7D}"/>
              </a:ext>
            </a:extLst>
          </p:cNvPr>
          <p:cNvSpPr txBox="1"/>
          <p:nvPr/>
        </p:nvSpPr>
        <p:spPr>
          <a:xfrm>
            <a:off x="7177922" y="5938876"/>
            <a:ext cx="5824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Xilinx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Parts : </a:t>
            </a:r>
            <a:r>
              <a:rPr lang="en-US" altLang="ko-KR" sz="15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xc7a35tftg256-1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FD23D1F-ABDC-059A-0C4F-8BDBD06E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7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C8920-FA3B-85AC-4059-C9972C089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1664A-41A2-6CD7-2DC1-AEF4F453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D042AB-A68B-BC78-E5AC-782A7B9E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ABF68-0FB1-5648-805A-913A25ED1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5F0CC5-B585-071F-A459-F90A8AAD0984}"/>
              </a:ext>
            </a:extLst>
          </p:cNvPr>
          <p:cNvSpPr txBox="1"/>
          <p:nvPr/>
        </p:nvSpPr>
        <p:spPr>
          <a:xfrm>
            <a:off x="7177922" y="5938876"/>
            <a:ext cx="5824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Xilinx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Parts : </a:t>
            </a:r>
            <a:r>
              <a:rPr lang="en-US" altLang="ko-KR" sz="15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xc7a35tftg256-1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F452-E011-4E93-E308-DEFD87544268}"/>
              </a:ext>
            </a:extLst>
          </p:cNvPr>
          <p:cNvSpPr txBox="1"/>
          <p:nvPr/>
        </p:nvSpPr>
        <p:spPr>
          <a:xfrm>
            <a:off x="838200" y="1413354"/>
            <a:ext cx="1135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Input : Data-set</a:t>
            </a:r>
          </a:p>
          <a:p>
            <a:endParaRPr lang="en-US" altLang="ko-K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Post-simulation #01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32 EA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  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+1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</a:p>
          <a:p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Post-simulation #02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( </a:t>
            </a:r>
            <a:r>
              <a:rPr lang="en-US" altLang="ko-KR" sz="2500" b="1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NumOfCoeff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: 32 EA    </a:t>
            </a:r>
            <a:r>
              <a:rPr lang="en-US" altLang="ko-KR" sz="2500" b="1" dirty="0" err="1">
                <a:latin typeface="Arial" panose="020B0604020202020204" pitchFamily="34" charset="0"/>
                <a:ea typeface="맑은 고딕" panose="020B0503020000020004" pitchFamily="50" charset="-127"/>
              </a:rPr>
              <a:t>iFirIn</a:t>
            </a:r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 : </a:t>
            </a:r>
            <a:r>
              <a:rPr lang="en-US" altLang="ko-KR" sz="2500" b="1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+3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F993223-BB44-AB19-66E0-A8D0E673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1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120E-DC38-8EB6-30B6-3DDE6AEA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51CC-84A2-BDDB-0239-2FDFE506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DB4E-7524-4D48-9D4B-43FBA65CDA2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1828B3-402F-625B-87CD-776B23A4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FIR filter with kaiser window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59D69D-C79F-5D37-3995-6A0C3AEC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56631"/>
              </p:ext>
            </p:extLst>
          </p:nvPr>
        </p:nvGraphicFramePr>
        <p:xfrm>
          <a:off x="927354" y="1618488"/>
          <a:ext cx="3726942" cy="4310010"/>
        </p:xfrm>
        <a:graphic>
          <a:graphicData uri="http://schemas.openxmlformats.org/drawingml/2006/table">
            <a:tbl>
              <a:tblPr/>
              <a:tblGrid>
                <a:gridCol w="756812">
                  <a:extLst>
                    <a:ext uri="{9D8B030D-6E8A-4147-A177-3AD203B41FA5}">
                      <a16:colId xmlns:a16="http://schemas.microsoft.com/office/drawing/2014/main" val="1195049335"/>
                    </a:ext>
                  </a:extLst>
                </a:gridCol>
                <a:gridCol w="756812">
                  <a:extLst>
                    <a:ext uri="{9D8B030D-6E8A-4147-A177-3AD203B41FA5}">
                      <a16:colId xmlns:a16="http://schemas.microsoft.com/office/drawing/2014/main" val="586385946"/>
                    </a:ext>
                  </a:extLst>
                </a:gridCol>
                <a:gridCol w="2213318">
                  <a:extLst>
                    <a:ext uri="{9D8B030D-6E8A-4147-A177-3AD203B41FA5}">
                      <a16:colId xmlns:a16="http://schemas.microsoft.com/office/drawing/2014/main" val="3881494708"/>
                    </a:ext>
                  </a:extLst>
                </a:gridCol>
              </a:tblGrid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88179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131530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163124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11_1111_1010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949113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00_0000_0110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827358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129753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11_1111_0101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985281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00_0000_1101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3755176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785941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11_1110_1101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520888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00_0010_1000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871860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019491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11_1110_0101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70064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00_0011_0000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556841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00_0000_0000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839855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11_1001_1010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28180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00_1100_1110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655958"/>
                  </a:ext>
                </a:extLst>
              </a:tr>
              <a:tr h="239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01_1111_0100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9718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8403584-CBFD-C99F-A334-4D03447E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19" y="2203585"/>
            <a:ext cx="5038529" cy="31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BDD44-A67A-B2A8-89B4-7B22A77E9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604E-522C-0A63-B44E-7167B2D3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F3C561-72CE-E066-04D2-5D7E9D3F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5333F0-AC4B-090D-55A4-6B2F1C07C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1D330-F095-63E8-DCA8-1C48A9A9F328}"/>
              </a:ext>
            </a:extLst>
          </p:cNvPr>
          <p:cNvSpPr txBox="1"/>
          <p:nvPr/>
        </p:nvSpPr>
        <p:spPr>
          <a:xfrm>
            <a:off x="838200" y="1264932"/>
            <a:ext cx="3295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</a:rPr>
              <a:t>		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BA969-4073-1DE5-7D93-D505FDB977B6}"/>
              </a:ext>
            </a:extLst>
          </p:cNvPr>
          <p:cNvSpPr txBox="1"/>
          <p:nvPr/>
        </p:nvSpPr>
        <p:spPr>
          <a:xfrm>
            <a:off x="7177922" y="5938876"/>
            <a:ext cx="5824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Tools : Xilinx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Parts : </a:t>
            </a:r>
            <a:r>
              <a:rPr lang="en-US" altLang="ko-KR" sz="15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xc7a35tftg256-1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36014C-F3DD-731B-4C17-2188B32F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KakaoTalk_20241210_105636151">
            <a:hlinkClick r:id="" action="ppaction://media"/>
            <a:extLst>
              <a:ext uri="{FF2B5EF4-FFF2-40B4-BE49-F238E27FC236}">
                <a16:creationId xmlns:a16="http://schemas.microsoft.com/office/drawing/2014/main" id="{AD76B0C1-E976-F565-8E1F-0C8D2162FE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bright="-52000" contrast="12000"/>
          </a:blip>
          <a:stretch>
            <a:fillRect/>
          </a:stretch>
        </p:blipFill>
        <p:spPr>
          <a:xfrm rot="16200000">
            <a:off x="1852911" y="1005857"/>
            <a:ext cx="2609256" cy="4638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868F8-307E-F867-ECB2-73F269660563}"/>
              </a:ext>
            </a:extLst>
          </p:cNvPr>
          <p:cNvSpPr txBox="1"/>
          <p:nvPr/>
        </p:nvSpPr>
        <p:spPr>
          <a:xfrm>
            <a:off x="6875874" y="1215348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Post-simulation #02</a:t>
            </a:r>
            <a:endParaRPr lang="ko-KR" alt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7A3FD-56AC-3144-23F2-2D6E87145A72}"/>
              </a:ext>
            </a:extLst>
          </p:cNvPr>
          <p:cNvSpPr txBox="1"/>
          <p:nvPr/>
        </p:nvSpPr>
        <p:spPr>
          <a:xfrm>
            <a:off x="878854" y="1337860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Post-simulation #01</a:t>
            </a:r>
            <a:endParaRPr lang="ko-KR" altLang="en-US" sz="2500" dirty="0"/>
          </a:p>
        </p:txBody>
      </p:sp>
      <p:pic>
        <p:nvPicPr>
          <p:cNvPr id="10" name="KakaoTalk_20241211_131950293">
            <a:hlinkClick r:id="" action="ppaction://media"/>
            <a:extLst>
              <a:ext uri="{FF2B5EF4-FFF2-40B4-BE49-F238E27FC236}">
                <a16:creationId xmlns:a16="http://schemas.microsoft.com/office/drawing/2014/main" id="{DD8C52D1-EA1C-2023-4BF5-A9FE58FC0B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lum bright="-52000" contrast="24000"/>
          </a:blip>
          <a:stretch>
            <a:fillRect/>
          </a:stretch>
        </p:blipFill>
        <p:spPr>
          <a:xfrm>
            <a:off x="6507478" y="2016476"/>
            <a:ext cx="4638678" cy="26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72F84-8A19-46F0-2A11-423A8C34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15D8-096F-0F17-9375-7DC3EA89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FC7EC4-FA0B-D9E4-7A5A-B06B62464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484" y="14107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78F1E-359C-FF73-0A27-38C6CA4090AB}"/>
              </a:ext>
            </a:extLst>
          </p:cNvPr>
          <p:cNvSpPr txBox="1"/>
          <p:nvPr/>
        </p:nvSpPr>
        <p:spPr>
          <a:xfrm>
            <a:off x="4775853" y="1780103"/>
            <a:ext cx="279112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7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AutoNum type="arabicPeriod"/>
            </a:pPr>
            <a:endParaRPr lang="en-US" altLang="ko-KR" sz="2700" b="1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7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Structure</a:t>
            </a:r>
            <a:endParaRPr lang="en-US" altLang="ko-KR" sz="2700" b="1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7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700" b="1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Verification</a:t>
            </a:r>
            <a:endParaRPr lang="en-US" altLang="ko-KR" sz="2700" b="1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buFontTx/>
              <a:buAutoNum type="arabicPeriod"/>
            </a:pPr>
            <a:endParaRPr lang="en-US" altLang="ko-KR" sz="27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en-US" altLang="ko-KR" sz="2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7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ko-KR" alt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ko-KR" alt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D04EB4-ACAE-43CD-4260-338B1D357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6437260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840FC1-8A68-22A5-8E65-6FC21B6C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5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22355-8843-CF4B-A96A-BE75FA12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302B9-6603-B41C-6D1C-3752C1CB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E23BFD-A02C-F037-B05E-A3F8CEA0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239702-2DD2-3C79-C2C7-DB7A3273E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0621E-6934-7C1D-F4AF-56910DF7AB70}"/>
              </a:ext>
            </a:extLst>
          </p:cNvPr>
          <p:cNvSpPr txBox="1"/>
          <p:nvPr/>
        </p:nvSpPr>
        <p:spPr>
          <a:xfrm>
            <a:off x="1019175" y="1832626"/>
            <a:ext cx="899317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endParaRPr lang="en-US" altLang="ko-KR" sz="3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Randomly specified address 	  :      </a:t>
            </a:r>
            <a:r>
              <a:rPr lang="en-US" altLang="ko-KR" sz="2500" dirty="0" err="1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Adderess</a:t>
            </a:r>
            <a:r>
              <a:rPr lang="en-US" altLang="ko-KR" sz="25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of SP-SRAM</a:t>
            </a:r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D187B4-5E88-3E0E-8B11-856840BA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6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C129-E79E-290E-744F-F31E35A4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B8898-6C3E-B14D-E8C5-C1E700F7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2BE1B82-3DED-3DF9-D048-F546E2616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672C03-6A15-2025-6374-8638757E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FB4D0-D2BE-A43B-7B98-FC09EE0BA643}"/>
              </a:ext>
            </a:extLst>
          </p:cNvPr>
          <p:cNvSpPr txBox="1"/>
          <p:nvPr/>
        </p:nvSpPr>
        <p:spPr>
          <a:xfrm>
            <a:off x="1019175" y="1832626"/>
            <a:ext cx="97839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Arial" panose="020B0604020202020204" pitchFamily="34" charset="0"/>
                <a:cs typeface="Arial" panose="020B0604020202020204" pitchFamily="34" charset="0"/>
              </a:rPr>
              <a:t>Improvement </a:t>
            </a:r>
            <a:endParaRPr lang="en-US" altLang="ko-KR" sz="3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Randomly specified address 	 =&gt;    </a:t>
            </a:r>
            <a:r>
              <a:rPr lang="en-US" altLang="ko-KR" sz="25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APB Protocol Module</a:t>
            </a:r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7FF5B-8A21-6DD1-09A4-972EB34C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32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C5F4E-92D7-B3A1-704C-3FFF5FEA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6BFEF-BD37-BA44-CB83-01C114BE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3510"/>
            <a:ext cx="9144000" cy="146118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7000" b="1" kern="100" dirty="0">
                <a:effectLst/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Thank you</a:t>
            </a:r>
            <a:endParaRPr lang="ko-KR" altLang="en-US" sz="7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16EBA9-8667-1A79-978E-9774E3F9B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4311947"/>
            <a:ext cx="11449050" cy="2439638"/>
          </a:xfrm>
        </p:spPr>
        <p:txBody>
          <a:bodyPr>
            <a:normAutofit/>
          </a:bodyPr>
          <a:lstStyle/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en-US" altLang="ko-KR" sz="1500" b="1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Electronic Engineering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20203033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동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준</a:t>
            </a:r>
            <a:r>
              <a:rPr lang="en-US" altLang="ko-KR" sz="15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	  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20203023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우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욱</a:t>
            </a:r>
            <a:r>
              <a:rPr lang="en-US" altLang="ko-KR" sz="15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	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074C23-2A61-6C0F-6D57-2409FFA32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6437260"/>
            <a:ext cx="1390650" cy="31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7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B6297-D17B-E47E-319D-A2BA45B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3CA8A8D-8746-22C6-4A28-29FA6FCBB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1C546-7756-AFFA-82D5-2674A91B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D3ABD-137B-09A8-AB09-DC3E3B91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49678"/>
            <a:ext cx="4104578" cy="2388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707899-C14D-2A19-E309-9A37E70E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50" y="3749678"/>
            <a:ext cx="5016599" cy="2388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498E5B-978B-F99D-EE68-2D186F402EE5}"/>
              </a:ext>
            </a:extLst>
          </p:cNvPr>
          <p:cNvSpPr txBox="1"/>
          <p:nvPr/>
        </p:nvSpPr>
        <p:spPr>
          <a:xfrm>
            <a:off x="2035793" y="6039145"/>
            <a:ext cx="1657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D23036-014A-C11D-9C5C-ACFD5D4834C0}"/>
              </a:ext>
            </a:extLst>
          </p:cNvPr>
          <p:cNvSpPr txBox="1"/>
          <p:nvPr/>
        </p:nvSpPr>
        <p:spPr>
          <a:xfrm>
            <a:off x="7814630" y="6039145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AB7159-DB20-F0BF-A07B-F8B9598E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620" y="2021417"/>
            <a:ext cx="2781688" cy="847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5E0575-2B54-BCB8-38E4-777B76648353}"/>
              </a:ext>
            </a:extLst>
          </p:cNvPr>
          <p:cNvSpPr txBox="1"/>
          <p:nvPr/>
        </p:nvSpPr>
        <p:spPr>
          <a:xfrm>
            <a:off x="3420950" y="1576387"/>
            <a:ext cx="4973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Discrete-Time Fourier Transform (D.T.F.T.)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AC5DEE9-E421-8F0F-C11D-B5EC204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1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12D3-4B30-E097-BE7F-5EAC2D4F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D3AA4-AED8-B314-6EB0-69BCE371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98D349-FC77-FC56-A473-5A1B3776B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CB64D-A6F7-8F81-AD3B-7E569F507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DAC03B-9DE9-DF9C-4027-F1016F3A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6" y="1415387"/>
            <a:ext cx="9956990" cy="3866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122FA-470A-92A2-EBC5-7D01E0ED5930}"/>
              </a:ext>
            </a:extLst>
          </p:cNvPr>
          <p:cNvSpPr txBox="1"/>
          <p:nvPr/>
        </p:nvSpPr>
        <p:spPr>
          <a:xfrm>
            <a:off x="2295644" y="5597158"/>
            <a:ext cx="78941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Symmetrical structure	=&gt;	</a:t>
            </a:r>
            <a:r>
              <a:rPr lang="en-US" altLang="ko-KR" sz="25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Fold filter coefficient</a:t>
            </a:r>
            <a:endParaRPr lang="ko-KR" altLang="en-US" sz="25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5EEB8ED-FC0D-B73A-0C2B-FEEF25C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40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759F-E16F-A3ED-0935-5AA95FDF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68485-0B79-CC53-B796-3C727155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(Block diagram)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7E97785-579C-69BC-30AB-8B60B11EE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6781DE9-65D5-1FC1-6E70-25D8F3FFB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987" y="1630841"/>
          <a:ext cx="7405914" cy="475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191737" imgH="6295889" progId="Visio.Drawing.15">
                  <p:embed/>
                </p:oleObj>
              </mc:Choice>
              <mc:Fallback>
                <p:oleObj r:id="rId2" imgW="10191737" imgH="6295889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C4005A6D-7EB3-50D5-A313-0B2A9C2502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87" y="1630841"/>
                        <a:ext cx="7405914" cy="4753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19E9D9-A302-04A3-36BC-5A254BB00833}"/>
              </a:ext>
            </a:extLst>
          </p:cNvPr>
          <p:cNvSpPr txBox="1"/>
          <p:nvPr/>
        </p:nvSpPr>
        <p:spPr>
          <a:xfrm>
            <a:off x="8147901" y="1576387"/>
            <a:ext cx="40440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iClk12M	:  Reference Clock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iEnSample600k	:  Shift </a:t>
            </a: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FirIn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in Delay Chain</a:t>
            </a: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iNumOfCoeff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Number of Coefficient	   ( Variable 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iCoeffUpdate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Update SP-SRAM	   ( Critical signal 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iCsnRam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Select SP-SRAM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iWrnRam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R/W SP-SRAM  </a:t>
            </a:r>
          </a:p>
          <a:p>
            <a:pPr latinLnBrk="1">
              <a:spcAft>
                <a:spcPts val="800"/>
              </a:spcAft>
            </a:pPr>
            <a:r>
              <a:rPr lang="en-US" altLang="ko-KR" sz="1000" kern="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</a:t>
            </a:r>
            <a:r>
              <a:rPr lang="en-US" altLang="ko-KR" sz="1000" kern="1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 Low =&gt; Write  High =&gt; Read )</a:t>
            </a:r>
            <a:endParaRPr lang="en-US" altLang="ko-KR" sz="10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wEnMul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Start Multiplication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wEnAdd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Start Addition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wEnAcc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Start Accumulation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0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wEnDelay</a:t>
            </a:r>
            <a:r>
              <a:rPr lang="en-US" altLang="ko-KR" sz="10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:  Operate modules</a:t>
            </a:r>
          </a:p>
          <a:p>
            <a:pPr latinLnBrk="1">
              <a:spcAft>
                <a:spcPts val="800"/>
              </a:spcAft>
            </a:pPr>
            <a:r>
              <a:rPr lang="en-US" altLang="ko-KR" sz="1000" kern="100" dirty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</a:t>
            </a:r>
            <a:r>
              <a:rPr lang="en-US" altLang="ko-KR" sz="1000" kern="100" dirty="0"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en-US" altLang="ko-KR" sz="1000" kern="100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DelayChain</a:t>
            </a:r>
            <a:r>
              <a:rPr lang="en-US" altLang="ko-KR" sz="1000" kern="1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Multiplier, Accumulator, Sum 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000" dirty="0">
              <a:highlight>
                <a:srgbClr val="FFFF00"/>
              </a:highlight>
            </a:endParaRPr>
          </a:p>
          <a:p>
            <a:endParaRPr lang="en-US" altLang="ko-KR" sz="1000" dirty="0">
              <a:highlight>
                <a:srgbClr val="FFFF00"/>
              </a:highlight>
            </a:endParaRPr>
          </a:p>
          <a:p>
            <a:r>
              <a:rPr lang="en-US" altLang="ko-KR" sz="1000" dirty="0">
                <a:highlight>
                  <a:srgbClr val="FFFF00"/>
                </a:highlight>
              </a:rPr>
              <a:t>rCnt_0</a:t>
            </a:r>
            <a:r>
              <a:rPr lang="en-US" altLang="ko-KR" sz="1000" dirty="0"/>
              <a:t>	: </a:t>
            </a:r>
            <a:r>
              <a:rPr lang="en-US" altLang="ko-KR" sz="1000" dirty="0">
                <a:highlight>
                  <a:srgbClr val="FFFF00"/>
                </a:highlight>
              </a:rPr>
              <a:t>Check Order of Coeff Written at SRAM (40EA)</a:t>
            </a:r>
          </a:p>
          <a:p>
            <a:r>
              <a:rPr lang="en-US" altLang="ko-KR" sz="1000" dirty="0"/>
              <a:t>	  </a:t>
            </a:r>
            <a:r>
              <a:rPr lang="en-US" altLang="ko-KR" sz="1000" dirty="0">
                <a:highlight>
                  <a:srgbClr val="FFFF00"/>
                </a:highlight>
              </a:rPr>
              <a:t>Check Order of Coeff Read at SRAM (10EA)</a:t>
            </a:r>
          </a:p>
          <a:p>
            <a:endParaRPr lang="en-US" altLang="ko-KR" sz="1000" dirty="0">
              <a:highlight>
                <a:srgbClr val="FFFF00"/>
              </a:highlight>
            </a:endParaRPr>
          </a:p>
          <a:p>
            <a:r>
              <a:rPr lang="en-US" altLang="ko-KR" sz="1000" dirty="0">
                <a:highlight>
                  <a:srgbClr val="FFFF00"/>
                </a:highlight>
              </a:rPr>
              <a:t>rCnt_1</a:t>
            </a:r>
            <a:r>
              <a:rPr lang="en-US" altLang="ko-KR" sz="1000" dirty="0"/>
              <a:t>	: </a:t>
            </a:r>
            <a:r>
              <a:rPr lang="en-US" altLang="ko-KR" sz="1000" dirty="0">
                <a:highlight>
                  <a:srgbClr val="FFFF00"/>
                </a:highlight>
              </a:rPr>
              <a:t>Check Number of iEnSample600k (80EA)</a:t>
            </a:r>
            <a:endParaRPr lang="ko-KR" altLang="en-US" sz="1000" dirty="0"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4EC20-10B4-84DB-B4BC-24A9ABF99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101C51-2DE6-75BB-2D02-724B5F1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8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F398D-9B9B-1900-B0EA-E303F6A0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4B163-62F8-B52E-6099-3D098A5C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(Block diagram)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848D1CF-E22F-2E5F-3517-A9272DC27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954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592A94-F4C8-925B-DD48-C0596B6B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0B30D-1175-5150-742A-B97D7F2AE356}"/>
              </a:ext>
            </a:extLst>
          </p:cNvPr>
          <p:cNvSpPr txBox="1"/>
          <p:nvPr/>
        </p:nvSpPr>
        <p:spPr>
          <a:xfrm>
            <a:off x="838200" y="1274928"/>
            <a:ext cx="101060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Delay Chain</a:t>
            </a:r>
          </a:p>
          <a:p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25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79-Tap Coefficient (Window size : </a:t>
            </a:r>
            <a:r>
              <a:rPr lang="en-US" altLang="ko-KR" sz="25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40EA</a:t>
            </a:r>
            <a:r>
              <a:rPr lang="en-US" altLang="ko-KR" sz="25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DF1756-2D75-02F4-C17C-B0171FAA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466874"/>
            <a:ext cx="6629400" cy="363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8BCD67-AE13-AD86-BAA5-CA6D071E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313" y="1576386"/>
            <a:ext cx="3447397" cy="4506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4C6D73-6929-0839-B515-89C6313F0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313" y="1576385"/>
            <a:ext cx="3447396" cy="450657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7ECF55-7A41-DDCE-4948-41E0DECD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63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78620-0627-E29B-AB30-1E6A32C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3DC5-7E4A-6DAF-5795-98255C87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(Block diagram)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2AD8D6-0C56-8260-84AC-7035AA043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DE247-4232-BED3-ADBF-9A59AE84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E1AF81-58B6-AD1F-F15C-1985DED1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9" y="2330531"/>
            <a:ext cx="6813686" cy="3617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D50C91-3B26-E852-E330-A6EA6BCB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313" y="1576386"/>
            <a:ext cx="3447397" cy="4506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D27B28-5D9E-7667-72AE-8D0041B423A8}"/>
              </a:ext>
            </a:extLst>
          </p:cNvPr>
          <p:cNvSpPr txBox="1"/>
          <p:nvPr/>
        </p:nvSpPr>
        <p:spPr>
          <a:xfrm>
            <a:off x="838200" y="1274928"/>
            <a:ext cx="101060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Accumulator</a:t>
            </a:r>
          </a:p>
          <a:p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25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Multiplier &amp; Adder (by 10X1 Mux)</a:t>
            </a:r>
            <a:endParaRPr lang="en-US" altLang="ko-KR" sz="25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ECB6FEB-E38C-B4EE-2680-AE731905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2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DD8B-6B1B-52A7-8694-326D2F83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69FAA-11E5-73F0-7BF6-51E7C8EF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(Timing chart)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AF23C4-3490-0DD3-EF94-EE6EFCE8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4E59FB7A-0AFD-68B4-A378-14B20300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31" y="1647666"/>
            <a:ext cx="9934086" cy="26766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B2CD5-FD75-4A52-9D67-84E6D292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F1160-F984-A2E0-3539-D887D13039C9}"/>
              </a:ext>
            </a:extLst>
          </p:cNvPr>
          <p:cNvSpPr txBox="1"/>
          <p:nvPr/>
        </p:nvSpPr>
        <p:spPr>
          <a:xfrm>
            <a:off x="904973" y="1278329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Coefficient update phase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42EAA-52E8-CF43-6E10-B284D1B6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0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6A26-9B11-FC16-3650-CC2BDB0B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7EEA2-4ADD-618B-CD67-AF577F40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802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 (State Configuration)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BB9E2B-1875-1E56-A07D-D63CD45D9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76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45B48A78-3763-65E5-3BAB-E4797B04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32" y="1647667"/>
            <a:ext cx="3890962" cy="10483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6B061-51DF-F8AF-911C-35E04320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39255"/>
            <a:ext cx="13906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45C8C-048E-4017-A037-77335176C177}"/>
              </a:ext>
            </a:extLst>
          </p:cNvPr>
          <p:cNvSpPr txBox="1"/>
          <p:nvPr/>
        </p:nvSpPr>
        <p:spPr>
          <a:xfrm>
            <a:off x="904973" y="1278329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Coefficient update phase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6774F56-5168-02B5-F721-B8D8BFA9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38" y="1572986"/>
            <a:ext cx="3316703" cy="4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E4BAA6-955D-C7E3-AC69-705F0A745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6" y="1572986"/>
            <a:ext cx="3316703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53E384-7690-B2B2-6FD2-C627294102BD}"/>
              </a:ext>
            </a:extLst>
          </p:cNvPr>
          <p:cNvSpPr/>
          <p:nvPr/>
        </p:nvSpPr>
        <p:spPr>
          <a:xfrm>
            <a:off x="5196840" y="3558544"/>
            <a:ext cx="1394460" cy="5333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CAA6B7-C378-415B-6462-0C99775CB15C}"/>
              </a:ext>
            </a:extLst>
          </p:cNvPr>
          <p:cNvSpPr/>
          <p:nvPr/>
        </p:nvSpPr>
        <p:spPr>
          <a:xfrm>
            <a:off x="5196840" y="4683492"/>
            <a:ext cx="1638300" cy="5333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D9C97-60F8-5D10-3DB7-FA34F99B5986}"/>
              </a:ext>
            </a:extLst>
          </p:cNvPr>
          <p:cNvSpPr/>
          <p:nvPr/>
        </p:nvSpPr>
        <p:spPr>
          <a:xfrm>
            <a:off x="5196840" y="5807397"/>
            <a:ext cx="1638300" cy="5333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2BF93F-7CC9-9222-9470-E5F16C0EC5DF}"/>
              </a:ext>
            </a:extLst>
          </p:cNvPr>
          <p:cNvSpPr/>
          <p:nvPr/>
        </p:nvSpPr>
        <p:spPr>
          <a:xfrm>
            <a:off x="8598658" y="1820713"/>
            <a:ext cx="1711201" cy="5333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8CB7C7-D24A-AEDD-C7AB-1A6C8CC5C5A6}"/>
              </a:ext>
            </a:extLst>
          </p:cNvPr>
          <p:cNvSpPr/>
          <p:nvPr/>
        </p:nvSpPr>
        <p:spPr>
          <a:xfrm>
            <a:off x="8651999" y="3055162"/>
            <a:ext cx="1055882" cy="53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CB80B-E7F7-42D7-6D71-9AE86397C8E6}"/>
              </a:ext>
            </a:extLst>
          </p:cNvPr>
          <p:cNvSpPr txBox="1"/>
          <p:nvPr/>
        </p:nvSpPr>
        <p:spPr>
          <a:xfrm>
            <a:off x="999332" y="3590625"/>
            <a:ext cx="440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Under </a:t>
            </a:r>
            <a:r>
              <a:rPr lang="en-US" altLang="ko-KR" dirty="0" err="1"/>
              <a:t>CoeffNum</a:t>
            </a:r>
            <a:r>
              <a:rPr lang="en-US" altLang="ko-KR" dirty="0"/>
              <a:t>	: Correct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Over   </a:t>
            </a:r>
            <a:r>
              <a:rPr lang="en-US" altLang="ko-KR" dirty="0" err="1"/>
              <a:t>CoeffNum</a:t>
            </a:r>
            <a:r>
              <a:rPr lang="en-US" altLang="ko-KR" dirty="0"/>
              <a:t>	: </a:t>
            </a:r>
            <a:r>
              <a:rPr lang="en-US" altLang="ko-KR" dirty="0">
                <a:highlight>
                  <a:srgbClr val="FFFF00"/>
                </a:highlight>
              </a:rPr>
              <a:t>Ordered Address</a:t>
            </a:r>
          </a:p>
          <a:p>
            <a:r>
              <a:rPr lang="en-US" altLang="ko-KR" dirty="0"/>
              <a:t>		  </a:t>
            </a:r>
            <a:r>
              <a:rPr lang="en-US" altLang="ko-KR" dirty="0">
                <a:highlight>
                  <a:srgbClr val="FFFF00"/>
                </a:highlight>
              </a:rPr>
              <a:t>(by rCnt_0)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Error		: </a:t>
            </a:r>
            <a:r>
              <a:rPr lang="en-US" altLang="ko-KR" dirty="0">
                <a:highlight>
                  <a:srgbClr val="FF0000"/>
                </a:highlight>
              </a:rPr>
              <a:t>Error Address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A8D8E-6D50-8EF2-6BD7-A145257C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4DB4E-7524-4D48-9D4B-43FBA65CDA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766</Words>
  <Application>Microsoft Office PowerPoint</Application>
  <PresentationFormat>와이드스크린</PresentationFormat>
  <Paragraphs>230</Paragraphs>
  <Slides>22</Slides>
  <Notes>2</Notes>
  <HiddenSlides>0</HiddenSlides>
  <MMClips>2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Office 테마</vt:lpstr>
      <vt:lpstr>Visio.Drawing.15</vt:lpstr>
      <vt:lpstr>Final Project</vt:lpstr>
      <vt:lpstr>Contents</vt:lpstr>
      <vt:lpstr>Introduction</vt:lpstr>
      <vt:lpstr>Introduction</vt:lpstr>
      <vt:lpstr>Structure (Block diagram)</vt:lpstr>
      <vt:lpstr>Structure (Block diagram)</vt:lpstr>
      <vt:lpstr>Structure (Block diagram)</vt:lpstr>
      <vt:lpstr>Structure (Timing chart)</vt:lpstr>
      <vt:lpstr>Structure (State Configuration)</vt:lpstr>
      <vt:lpstr>Structure (Timing chart)</vt:lpstr>
      <vt:lpstr>Structure (State Configuration)</vt:lpstr>
      <vt:lpstr>Structure (FSM)</vt:lpstr>
      <vt:lpstr>Verification</vt:lpstr>
      <vt:lpstr>Verification</vt:lpstr>
      <vt:lpstr>Verification</vt:lpstr>
      <vt:lpstr>Verification</vt:lpstr>
      <vt:lpstr>Verification</vt:lpstr>
      <vt:lpstr>FIR filter with kaiser window</vt:lpstr>
      <vt:lpstr>Verification</vt:lpstr>
      <vt:lpstr>Conclusion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주동준</dc:creator>
  <cp:lastModifiedBy>주동준</cp:lastModifiedBy>
  <cp:revision>43</cp:revision>
  <dcterms:created xsi:type="dcterms:W3CDTF">2024-12-10T02:21:40Z</dcterms:created>
  <dcterms:modified xsi:type="dcterms:W3CDTF">2024-12-11T17:19:51Z</dcterms:modified>
</cp:coreProperties>
</file>